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260" r:id="rId13"/>
    <p:sldId id="302" r:id="rId14"/>
    <p:sldId id="261" r:id="rId15"/>
    <p:sldId id="303" r:id="rId16"/>
    <p:sldId id="262" r:id="rId17"/>
    <p:sldId id="263" r:id="rId18"/>
    <p:sldId id="264" r:id="rId19"/>
    <p:sldId id="265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E993-96C8-462E-8809-8CA8B5DA5916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2523-744C-4C5A-903A-8590B481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1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E993-96C8-462E-8809-8CA8B5DA5916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2523-744C-4C5A-903A-8590B481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9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E993-96C8-462E-8809-8CA8B5DA5916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2523-744C-4C5A-903A-8590B481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9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E993-96C8-462E-8809-8CA8B5DA5916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2523-744C-4C5A-903A-8590B481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0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E993-96C8-462E-8809-8CA8B5DA5916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2523-744C-4C5A-903A-8590B481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6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E993-96C8-462E-8809-8CA8B5DA5916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2523-744C-4C5A-903A-8590B481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3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E993-96C8-462E-8809-8CA8B5DA5916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2523-744C-4C5A-903A-8590B481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0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E993-96C8-462E-8809-8CA8B5DA5916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2523-744C-4C5A-903A-8590B481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E993-96C8-462E-8809-8CA8B5DA5916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2523-744C-4C5A-903A-8590B481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4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E993-96C8-462E-8809-8CA8B5DA5916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2523-744C-4C5A-903A-8590B481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4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E993-96C8-462E-8809-8CA8B5DA5916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2523-744C-4C5A-903A-8590B481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3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E993-96C8-462E-8809-8CA8B5DA5916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2523-744C-4C5A-903A-8590B481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2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Template Classes with Template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 smtClean="0"/>
              <a:t>Suppose that our Array class needs a swap function</a:t>
            </a:r>
          </a:p>
          <a:p>
            <a:endParaRPr lang="en-CA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template &lt;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typename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T&gt;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class Array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public: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Array(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size);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~Array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swap(T &amp;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lhs,T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&amp;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);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private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T * values_;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size_;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r>
              <a:rPr lang="en-US" sz="3100" dirty="0"/>
              <a:t>Note that T is already defined for </a:t>
            </a:r>
            <a:r>
              <a:rPr lang="en-US" sz="3100" dirty="0" smtClean="0"/>
              <a:t>swap </a:t>
            </a:r>
            <a:r>
              <a:rPr lang="en-US" sz="3100" dirty="0"/>
              <a:t>via the Template Class, so we do not need to declare it again</a:t>
            </a:r>
            <a:endParaRPr lang="en-US" sz="3100" dirty="0"/>
          </a:p>
          <a:p>
            <a:endParaRPr lang="en-CA" sz="3100" dirty="0"/>
          </a:p>
        </p:txBody>
      </p:sp>
    </p:spTree>
    <p:extLst>
      <p:ext uri="{BB962C8B-B14F-4D97-AF65-F5344CB8AC3E}">
        <p14:creationId xmlns:p14="http://schemas.microsoft.com/office/powerpoint/2010/main" val="37534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Template Classes with Template Functions: Implementing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CA" dirty="0" smtClean="0"/>
              <a:t>We need to implement the functions as inline (or at least in the same file) when we use templates. (or you can use .</a:t>
            </a:r>
            <a:r>
              <a:rPr lang="en-CA" dirty="0" err="1" smtClean="0"/>
              <a:t>tpp</a:t>
            </a:r>
            <a:r>
              <a:rPr lang="en-CA" dirty="0" smtClean="0"/>
              <a:t> files – for your own research) Why?</a:t>
            </a:r>
          </a:p>
          <a:p>
            <a:endParaRPr lang="en-CA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template &lt;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typename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T&gt;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class Array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public: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Array(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size);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~Array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swap(T &amp;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lhs,T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&amp;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);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private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T * values_;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size_;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template &lt;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typename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T&gt; void 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Array&lt;T&gt;::swap(T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&amp;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lhs,T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&amp;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T temp = lhs;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lhs =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= temp;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00CC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2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Templates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TW" sz="2400" dirty="0" smtClean="0"/>
              <a:t>A </a:t>
            </a:r>
            <a:r>
              <a:rPr lang="en-US" altLang="zh-TW" sz="2400" dirty="0" smtClean="0"/>
              <a:t>template parameter can also be a non-type parameter, such as an int</a:t>
            </a:r>
            <a:r>
              <a:rPr lang="en-US" altLang="zh-TW" sz="24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CA" sz="2000" dirty="0" smtClean="0"/>
              <a:t>is </a:t>
            </a:r>
            <a:r>
              <a:rPr lang="en-CA" sz="2000" dirty="0"/>
              <a:t>an expression whose value can be determined at compile </a:t>
            </a:r>
            <a:r>
              <a:rPr lang="en-CA" sz="2000" dirty="0" smtClean="0"/>
              <a:t>time</a:t>
            </a:r>
          </a:p>
          <a:p>
            <a:pPr lvl="1">
              <a:lnSpc>
                <a:spcPct val="90000"/>
              </a:lnSpc>
            </a:pPr>
            <a:r>
              <a:rPr lang="en-CA" sz="2000" dirty="0" smtClean="0"/>
              <a:t>must be:</a:t>
            </a:r>
          </a:p>
          <a:p>
            <a:pPr lvl="2">
              <a:lnSpc>
                <a:spcPct val="90000"/>
              </a:lnSpc>
            </a:pPr>
            <a:r>
              <a:rPr lang="en-CA" sz="1600" dirty="0" smtClean="0"/>
              <a:t>constant expressions</a:t>
            </a:r>
          </a:p>
          <a:p>
            <a:pPr lvl="2">
              <a:lnSpc>
                <a:spcPct val="90000"/>
              </a:lnSpc>
            </a:pPr>
            <a:r>
              <a:rPr lang="en-CA" sz="1600" dirty="0" smtClean="0"/>
              <a:t>addresses </a:t>
            </a:r>
            <a:r>
              <a:rPr lang="en-CA" sz="1600" dirty="0"/>
              <a:t>of functions or objects with external </a:t>
            </a:r>
            <a:r>
              <a:rPr lang="en-CA" sz="1600" dirty="0" smtClean="0"/>
              <a:t>linkage</a:t>
            </a:r>
          </a:p>
          <a:p>
            <a:pPr lvl="2">
              <a:lnSpc>
                <a:spcPct val="90000"/>
              </a:lnSpc>
            </a:pPr>
            <a:r>
              <a:rPr lang="en-CA" sz="1600" dirty="0" smtClean="0"/>
              <a:t>addresses </a:t>
            </a:r>
            <a:r>
              <a:rPr lang="en-CA" sz="1600" dirty="0"/>
              <a:t>of static class </a:t>
            </a:r>
            <a:r>
              <a:rPr lang="en-CA" sz="1600" dirty="0" smtClean="0"/>
              <a:t>members</a:t>
            </a:r>
          </a:p>
          <a:p>
            <a:pPr lvl="1">
              <a:lnSpc>
                <a:spcPct val="90000"/>
              </a:lnSpc>
            </a:pPr>
            <a:r>
              <a:rPr lang="en-CA" sz="2000" dirty="0" smtClean="0"/>
              <a:t>Non-type </a:t>
            </a:r>
            <a:r>
              <a:rPr lang="en-CA" sz="2000" dirty="0"/>
              <a:t>template arguments are normally used to initialize a class or to specify the sizes of class members</a:t>
            </a:r>
            <a:r>
              <a:rPr lang="en-CA" sz="2000" dirty="0" smtClean="0"/>
              <a:t>.</a:t>
            </a:r>
          </a:p>
          <a:p>
            <a:pPr lvl="1">
              <a:lnSpc>
                <a:spcPct val="90000"/>
              </a:lnSpc>
            </a:pPr>
            <a:endParaRPr lang="en-US" altLang="zh-TW" sz="20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000" dirty="0" smtClean="0">
                <a:latin typeface="Courier New" pitchFamily="49" charset="0"/>
              </a:rPr>
              <a:t>template &lt;</a:t>
            </a:r>
            <a:r>
              <a:rPr lang="en-US" altLang="zh-TW" sz="2000" dirty="0" err="1" smtClean="0">
                <a:latin typeface="Courier New" pitchFamily="49" charset="0"/>
              </a:rPr>
              <a:t>int</a:t>
            </a:r>
            <a:r>
              <a:rPr lang="en-US" altLang="zh-TW" sz="2000" dirty="0" smtClean="0">
                <a:latin typeface="Courier New" pitchFamily="49" charset="0"/>
              </a:rPr>
              <a:t> N_TP&gt;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000" dirty="0" smtClean="0">
                <a:latin typeface="Courier New" pitchFamily="49" charset="0"/>
              </a:rPr>
              <a:t>class Array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000" dirty="0" smtClean="0">
                <a:latin typeface="Courier New" pitchFamily="49" charset="0"/>
              </a:rPr>
              <a:t>	double data[N_TP];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000" dirty="0" smtClean="0">
                <a:latin typeface="Courier New" pitchFamily="49" charset="0"/>
              </a:rPr>
              <a:t>};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zh-TW" sz="2000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000" dirty="0" err="1" smtClean="0">
                <a:latin typeface="Courier New" pitchFamily="49" charset="0"/>
              </a:rPr>
              <a:t>Int</a:t>
            </a:r>
            <a:r>
              <a:rPr lang="en-US" altLang="zh-TW" sz="2000" dirty="0" smtClean="0">
                <a:latin typeface="Courier New" pitchFamily="49" charset="0"/>
              </a:rPr>
              <a:t> main(){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000" dirty="0">
                <a:latin typeface="Courier New" pitchFamily="49" charset="0"/>
              </a:rPr>
              <a:t>	</a:t>
            </a:r>
            <a:r>
              <a:rPr lang="en-US" altLang="zh-TW" sz="2000" dirty="0" smtClean="0">
                <a:latin typeface="Courier New" pitchFamily="49" charset="0"/>
              </a:rPr>
              <a:t>Array&lt;200&gt; 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000" dirty="0" smtClean="0">
                <a:latin typeface="Courier New" pitchFamily="49" charset="0"/>
              </a:rPr>
              <a:t>}</a:t>
            </a:r>
            <a:endParaRPr lang="en-US" altLang="zh-TW" sz="20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Template Functions as Class Members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Templates can also be member functions.</a:t>
            </a:r>
          </a:p>
          <a:p>
            <a:pPr lvl="1">
              <a:buFontTx/>
              <a:buNone/>
            </a:pPr>
            <a:r>
              <a:rPr lang="en-US" altLang="zh-TW" dirty="0">
                <a:latin typeface="Courier New" pitchFamily="49" charset="0"/>
              </a:rPr>
              <a:t>class A {</a:t>
            </a:r>
          </a:p>
          <a:p>
            <a:pPr lvl="1">
              <a:buFontTx/>
              <a:buNone/>
            </a:pPr>
            <a:r>
              <a:rPr lang="en-US" altLang="zh-TW" dirty="0" smtClean="0">
                <a:latin typeface="Courier New" pitchFamily="49" charset="0"/>
              </a:rPr>
              <a:t>	template </a:t>
            </a:r>
            <a:r>
              <a:rPr lang="en-US" altLang="zh-TW" dirty="0">
                <a:latin typeface="Courier New" pitchFamily="49" charset="0"/>
              </a:rPr>
              <a:t>&lt;</a:t>
            </a:r>
            <a:r>
              <a:rPr lang="en-US" altLang="zh-TW" dirty="0" err="1">
                <a:latin typeface="Courier New" pitchFamily="49" charset="0"/>
              </a:rPr>
              <a:t>typename</a:t>
            </a:r>
            <a:r>
              <a:rPr lang="en-US" altLang="zh-TW" dirty="0">
                <a:latin typeface="Courier New" pitchFamily="49" charset="0"/>
              </a:rPr>
              <a:t> T&gt; </a:t>
            </a:r>
            <a:endParaRPr lang="en-US" altLang="zh-TW" dirty="0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altLang="zh-TW" dirty="0" smtClean="0">
                <a:latin typeface="Courier New" pitchFamily="49" charset="0"/>
              </a:rPr>
              <a:t>	void swap(T &amp;l, T &amp;r);</a:t>
            </a:r>
            <a:endParaRPr lang="en-US" altLang="zh-TW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altLang="zh-TW" dirty="0" smtClean="0">
                <a:latin typeface="Courier New" pitchFamily="49" charset="0"/>
              </a:rPr>
              <a:t>};</a:t>
            </a:r>
          </a:p>
          <a:p>
            <a:pPr lvl="1">
              <a:buFontTx/>
              <a:buNone/>
            </a:pPr>
            <a:endParaRPr lang="en-US" altLang="zh-TW" dirty="0">
              <a:latin typeface="Courier New" pitchFamily="49" charset="0"/>
            </a:endParaRPr>
          </a:p>
          <a:p>
            <a:pPr marL="0" lvl="1" indent="0">
              <a:buNone/>
            </a:pPr>
            <a:r>
              <a:rPr lang="en-US" altLang="zh-TW" dirty="0" smtClean="0">
                <a:latin typeface="Courier New" pitchFamily="49" charset="0"/>
              </a:rPr>
              <a:t>template </a:t>
            </a:r>
            <a:r>
              <a:rPr lang="en-US" altLang="zh-TW" dirty="0">
                <a:latin typeface="Courier New" pitchFamily="49" charset="0"/>
              </a:rPr>
              <a:t>&lt;</a:t>
            </a:r>
            <a:r>
              <a:rPr lang="en-US" altLang="zh-TW" dirty="0" err="1">
                <a:latin typeface="Courier New" pitchFamily="49" charset="0"/>
              </a:rPr>
              <a:t>typename</a:t>
            </a:r>
            <a:r>
              <a:rPr lang="en-US" altLang="zh-TW" dirty="0">
                <a:latin typeface="Courier New" pitchFamily="49" charset="0"/>
              </a:rPr>
              <a:t> T&gt; </a:t>
            </a:r>
            <a:endParaRPr lang="en-US" altLang="zh-TW" dirty="0" smtClean="0">
              <a:latin typeface="Courier New" pitchFamily="49" charset="0"/>
            </a:endParaRPr>
          </a:p>
          <a:p>
            <a:pPr marL="0" lvl="1" indent="0">
              <a:buNone/>
            </a:pPr>
            <a:r>
              <a:rPr lang="en-US" altLang="zh-TW" dirty="0" smtClean="0">
                <a:latin typeface="Courier New" pitchFamily="49" charset="0"/>
              </a:rPr>
              <a:t>void A::</a:t>
            </a:r>
            <a:r>
              <a:rPr lang="en-US" altLang="zh-TW" dirty="0">
                <a:latin typeface="Courier New" pitchFamily="49" charset="0"/>
              </a:rPr>
              <a:t>swap(T &amp;l, T &amp;r</a:t>
            </a:r>
            <a:r>
              <a:rPr lang="en-US" altLang="zh-TW" dirty="0" smtClean="0">
                <a:latin typeface="Courier New" pitchFamily="49" charset="0"/>
              </a:rPr>
              <a:t>){}</a:t>
            </a:r>
            <a:endParaRPr lang="en-US" altLang="zh-TW" dirty="0">
              <a:latin typeface="Courier New" pitchFamily="49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172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/>
              <a:t>Partial </a:t>
            </a:r>
            <a:r>
              <a:rPr lang="en-US" altLang="zh-TW" sz="4000" dirty="0" smtClean="0"/>
              <a:t>Specialization</a:t>
            </a:r>
            <a:endParaRPr lang="en-US" altLang="zh-TW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000" dirty="0"/>
              <a:t>A template can be specialized for particular template arguments.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dirty="0">
                <a:latin typeface="Courier New" pitchFamily="49" charset="0"/>
              </a:rPr>
              <a:t>template &lt;</a:t>
            </a:r>
            <a:r>
              <a:rPr lang="en-US" altLang="zh-TW" sz="1800" dirty="0" err="1">
                <a:latin typeface="Courier New" pitchFamily="49" charset="0"/>
              </a:rPr>
              <a:t>typename</a:t>
            </a:r>
            <a:r>
              <a:rPr lang="en-US" altLang="zh-TW" sz="1800" dirty="0">
                <a:latin typeface="Courier New" pitchFamily="49" charset="0"/>
              </a:rPr>
              <a:t> T&gt;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dirty="0">
                <a:latin typeface="Courier New" pitchFamily="49" charset="0"/>
              </a:rPr>
              <a:t>void swap(T &amp;v1, T &amp;v2) { T </a:t>
            </a:r>
            <a:r>
              <a:rPr lang="en-US" altLang="zh-TW" sz="1800" dirty="0" err="1">
                <a:latin typeface="Courier New" pitchFamily="49" charset="0"/>
              </a:rPr>
              <a:t>t</a:t>
            </a:r>
            <a:r>
              <a:rPr lang="en-US" altLang="zh-TW" sz="1800" dirty="0">
                <a:latin typeface="Courier New" pitchFamily="49" charset="0"/>
              </a:rPr>
              <a:t> = v1; v1 = v2; v2 = t; 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zh-TW" sz="18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dirty="0">
                <a:latin typeface="Courier New" pitchFamily="49" charset="0"/>
              </a:rPr>
              <a:t>template &lt;&gt;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dirty="0">
                <a:latin typeface="Courier New" pitchFamily="49" charset="0"/>
              </a:rPr>
              <a:t>void swap&lt;Foo&gt;(Foo &amp;f1, Foo &amp;f2)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dirty="0">
                <a:latin typeface="Courier New" pitchFamily="49" charset="0"/>
              </a:rPr>
              <a:t>  swap(f1.impl_ptr, f2.impl_ptr); }</a:t>
            </a:r>
          </a:p>
          <a:p>
            <a:pPr>
              <a:lnSpc>
                <a:spcPct val="80000"/>
              </a:lnSpc>
            </a:pPr>
            <a:r>
              <a:rPr lang="en-US" altLang="zh-TW" sz="2000" dirty="0"/>
              <a:t>A class template can also partially </a:t>
            </a:r>
            <a:r>
              <a:rPr lang="en-US" altLang="zh-TW" sz="2000" dirty="0" smtClean="0"/>
              <a:t>specialized</a:t>
            </a:r>
            <a:endParaRPr lang="en-US" altLang="zh-TW" sz="20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dirty="0">
                <a:latin typeface="Courier New" pitchFamily="49" charset="0"/>
              </a:rPr>
              <a:t>template &lt;</a:t>
            </a:r>
            <a:r>
              <a:rPr lang="en-US" altLang="zh-TW" sz="1800" dirty="0" err="1">
                <a:latin typeface="Courier New" pitchFamily="49" charset="0"/>
              </a:rPr>
              <a:t>typename</a:t>
            </a:r>
            <a:r>
              <a:rPr lang="en-US" altLang="zh-TW" sz="1800" dirty="0">
                <a:latin typeface="Courier New" pitchFamily="49" charset="0"/>
              </a:rPr>
              <a:t> T1, </a:t>
            </a:r>
            <a:r>
              <a:rPr lang="en-US" altLang="zh-TW" sz="1800" dirty="0" err="1">
                <a:latin typeface="Courier New" pitchFamily="49" charset="0"/>
              </a:rPr>
              <a:t>typename</a:t>
            </a:r>
            <a:r>
              <a:rPr lang="en-US" altLang="zh-TW" sz="1800" dirty="0">
                <a:latin typeface="Courier New" pitchFamily="49" charset="0"/>
              </a:rPr>
              <a:t> T2&gt;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dirty="0">
                <a:latin typeface="Courier New" pitchFamily="49" charset="0"/>
              </a:rPr>
              <a:t>class Foo {…};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zh-TW" sz="18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dirty="0">
                <a:latin typeface="Courier New" pitchFamily="49" charset="0"/>
              </a:rPr>
              <a:t>template &lt;</a:t>
            </a:r>
            <a:r>
              <a:rPr lang="en-US" altLang="zh-TW" sz="1800" dirty="0" err="1">
                <a:latin typeface="Courier New" pitchFamily="49" charset="0"/>
              </a:rPr>
              <a:t>typename</a:t>
            </a:r>
            <a:r>
              <a:rPr lang="en-US" altLang="zh-TW" sz="1800" dirty="0">
                <a:latin typeface="Courier New" pitchFamily="49" charset="0"/>
              </a:rPr>
              <a:t> T1&gt;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dirty="0">
                <a:latin typeface="Courier New" pitchFamily="49" charset="0"/>
              </a:rPr>
              <a:t>class Foo&lt;T1, </a:t>
            </a:r>
            <a:r>
              <a:rPr lang="en-US" altLang="zh-TW" sz="1800" dirty="0" err="1">
                <a:latin typeface="Courier New" pitchFamily="49" charset="0"/>
              </a:rPr>
              <a:t>int</a:t>
            </a:r>
            <a:r>
              <a:rPr lang="en-US" altLang="zh-TW" sz="1800" dirty="0">
                <a:latin typeface="Courier New" pitchFamily="49" charset="0"/>
              </a:rPr>
              <a:t>&gt; {…};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zh-TW" sz="18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dirty="0">
                <a:latin typeface="Courier New" pitchFamily="49" charset="0"/>
              </a:rPr>
              <a:t>template &lt;</a:t>
            </a:r>
            <a:r>
              <a:rPr lang="en-US" altLang="zh-TW" sz="1800" dirty="0" err="1">
                <a:latin typeface="Courier New" pitchFamily="49" charset="0"/>
              </a:rPr>
              <a:t>typename</a:t>
            </a:r>
            <a:r>
              <a:rPr lang="en-US" altLang="zh-TW" sz="1800" dirty="0">
                <a:latin typeface="Courier New" pitchFamily="49" charset="0"/>
              </a:rPr>
              <a:t> T1&gt;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800" dirty="0">
                <a:latin typeface="Courier New" pitchFamily="49" charset="0"/>
              </a:rPr>
              <a:t>class Foo&lt;T1, double&gt; {…};</a:t>
            </a:r>
          </a:p>
        </p:txBody>
      </p:sp>
    </p:spTree>
    <p:extLst>
      <p:ext uri="{BB962C8B-B14F-4D97-AF65-F5344CB8AC3E}">
        <p14:creationId xmlns:p14="http://schemas.microsoft.com/office/powerpoint/2010/main" val="347234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and static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Output?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502" y="1247775"/>
            <a:ext cx="3308098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9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and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99588"/>
            <a:ext cx="3585947" cy="545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Left Arrow 5"/>
          <p:cNvSpPr/>
          <p:nvPr/>
        </p:nvSpPr>
        <p:spPr>
          <a:xfrm>
            <a:off x="7587996" y="217714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this?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717578"/>
            <a:ext cx="3281362" cy="598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eft Arrow 4"/>
          <p:cNvSpPr/>
          <p:nvPr/>
        </p:nvSpPr>
        <p:spPr>
          <a:xfrm>
            <a:off x="8077200" y="1676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here?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1885950"/>
            <a:ext cx="2762250" cy="4566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eft Arrow 4"/>
          <p:cNvSpPr/>
          <p:nvPr/>
        </p:nvSpPr>
        <p:spPr>
          <a:xfrm rot="16200000">
            <a:off x="7498080" y="108508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7587996" y="4343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5814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you think about this?</a:t>
            </a:r>
          </a:p>
          <a:p>
            <a:r>
              <a:rPr lang="en-US" dirty="0" smtClean="0"/>
              <a:t>template&lt;class T = char, class U, class V = </a:t>
            </a:r>
            <a:r>
              <a:rPr lang="en-US" dirty="0" err="1" smtClean="0"/>
              <a:t>int</a:t>
            </a:r>
            <a:r>
              <a:rPr lang="en-US" dirty="0" smtClean="0"/>
              <a:t>&gt; class X { 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2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and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680" y="1752601"/>
            <a:ext cx="438629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29200" y="3962400"/>
            <a:ext cx="2133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191000" y="44577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600" y="3810000"/>
            <a:ext cx="43402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best practice is to call template base</a:t>
            </a:r>
          </a:p>
          <a:p>
            <a:r>
              <a:rPr lang="en-US" dirty="0" smtClean="0"/>
              <a:t>Attributes and members using “this” pointer</a:t>
            </a:r>
          </a:p>
          <a:p>
            <a:r>
              <a:rPr lang="en-US" dirty="0" smtClean="0"/>
              <a:t>Or scope operator “::”</a:t>
            </a:r>
          </a:p>
          <a:p>
            <a:r>
              <a:rPr lang="en-US" dirty="0" smtClean="0"/>
              <a:t>This-&gt;t;</a:t>
            </a:r>
          </a:p>
          <a:p>
            <a:r>
              <a:rPr lang="en-US" dirty="0" smtClean="0"/>
              <a:t>This-&gt;</a:t>
            </a:r>
            <a:r>
              <a:rPr lang="en-US" dirty="0" err="1" smtClean="0"/>
              <a:t>someInt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TestBase</a:t>
            </a:r>
            <a:r>
              <a:rPr lang="en-US" dirty="0" smtClean="0"/>
              <a:t>&lt;</a:t>
            </a:r>
            <a:r>
              <a:rPr lang="en-US" dirty="0"/>
              <a:t>X</a:t>
            </a:r>
            <a:r>
              <a:rPr lang="en-US" dirty="0" smtClean="0"/>
              <a:t>&gt;::t;</a:t>
            </a:r>
          </a:p>
          <a:p>
            <a:r>
              <a:rPr lang="en-US" dirty="0" err="1" smtClean="0"/>
              <a:t>TestBase</a:t>
            </a:r>
            <a:r>
              <a:rPr lang="en-US" dirty="0" smtClean="0"/>
              <a:t>&lt;X&gt;::</a:t>
            </a:r>
            <a:r>
              <a:rPr lang="en-US" dirty="0" err="1" smtClean="0"/>
              <a:t>someInt</a:t>
            </a:r>
            <a:r>
              <a:rPr lang="en-US" dirty="0" smtClean="0"/>
              <a:t>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Templates?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Imagine that you need a function that to swap whatever that is sent to it as parameters.</a:t>
            </a:r>
          </a:p>
          <a:p>
            <a:r>
              <a:rPr lang="en-CA" dirty="0" smtClean="0"/>
              <a:t>One way is to write as many overloads as possible:</a:t>
            </a:r>
          </a:p>
          <a:p>
            <a:pPr lvl="1"/>
            <a:r>
              <a:rPr lang="en-CA" dirty="0" smtClean="0"/>
              <a:t>Void swap(</a:t>
            </a:r>
            <a:r>
              <a:rPr lang="en-CA" dirty="0" err="1" smtClean="0"/>
              <a:t>int</a:t>
            </a:r>
            <a:r>
              <a:rPr lang="en-CA" dirty="0" smtClean="0"/>
              <a:t>, </a:t>
            </a:r>
            <a:r>
              <a:rPr lang="en-CA" dirty="0" err="1" smtClean="0"/>
              <a:t>int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void swap(float, float)</a:t>
            </a:r>
          </a:p>
          <a:p>
            <a:pPr lvl="1"/>
            <a:r>
              <a:rPr lang="en-CA" dirty="0" smtClean="0"/>
              <a:t>Void swap(double, double)</a:t>
            </a:r>
          </a:p>
          <a:p>
            <a:pPr lvl="1"/>
            <a:r>
              <a:rPr lang="en-CA" dirty="0" smtClean="0"/>
              <a:t>…</a:t>
            </a:r>
          </a:p>
          <a:p>
            <a:r>
              <a:rPr lang="en-CA" dirty="0" smtClean="0"/>
              <a:t>But, it is not easy to cover everything</a:t>
            </a:r>
          </a:p>
          <a:p>
            <a:r>
              <a:rPr lang="en-CA" dirty="0" smtClean="0"/>
              <a:t>There is more, you make a copy and paste function which is very wrong! (why?)</a:t>
            </a:r>
          </a:p>
        </p:txBody>
      </p:sp>
    </p:spTree>
    <p:extLst>
      <p:ext uri="{BB962C8B-B14F-4D97-AF65-F5344CB8AC3E}">
        <p14:creationId xmlns:p14="http://schemas.microsoft.com/office/powerpoint/2010/main" val="277495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725699"/>
            <a:ext cx="4995862" cy="4979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5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and Virtual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1217328"/>
            <a:ext cx="4343400" cy="533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701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 Template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this?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7987"/>
            <a:ext cx="4476750" cy="510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114800" y="2258568"/>
            <a:ext cx="489204" cy="10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4078693"/>
            <a:ext cx="40900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Template member functions cannot be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Declared as virtual, so the following code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Has a compile time error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2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Template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Basic idea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same code is re-used for different types</a:t>
            </a:r>
          </a:p>
          <a:p>
            <a:pPr>
              <a:lnSpc>
                <a:spcPct val="90000"/>
              </a:lnSpc>
            </a:pPr>
            <a:r>
              <a:rPr lang="en-US" dirty="0"/>
              <a:t>Function template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takes one type parameter,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</a:p>
          <a:p>
            <a:pPr>
              <a:lnSpc>
                <a:spcPct val="90000"/>
              </a:lnSpc>
            </a:pPr>
            <a:r>
              <a:rPr lang="en-US" dirty="0"/>
              <a:t>Definition interchanges values of two passed arguments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of the parameterized type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template &lt;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typename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T&gt; 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swap(T &amp;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lhs,T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&amp;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T temp = lhs;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lhs =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= temp;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  <a:p>
            <a:r>
              <a:rPr lang="en-CA" dirty="0" smtClean="0"/>
              <a:t>I need to be able to call this function…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57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Function Templates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We should (but do not have to, in some cases) specify the type of the parameters when we call a Template Function</a:t>
            </a:r>
          </a:p>
          <a:p>
            <a:pPr>
              <a:lnSpc>
                <a:spcPct val="90000"/>
              </a:lnSpc>
            </a:pPr>
            <a:r>
              <a:rPr lang="en-US" dirty="0"/>
              <a:t>Compiler </a:t>
            </a:r>
            <a:r>
              <a:rPr lang="en-US" dirty="0">
                <a:solidFill>
                  <a:schemeClr val="accent2"/>
                </a:solidFill>
              </a:rPr>
              <a:t>instantiates</a:t>
            </a:r>
            <a:r>
              <a:rPr lang="en-US" dirty="0"/>
              <a:t> the function template definition using type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template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&lt;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typename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T&gt; void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swap(T &amp;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lhs,T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&amp;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T temp = lhs;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lhs =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= temp;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main () {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= 3;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j = 7;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 swap&lt;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&gt; (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i,j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 return 0;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102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Function Templates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Compiler </a:t>
            </a:r>
            <a:r>
              <a:rPr lang="en-US" dirty="0"/>
              <a:t>infers type is really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/>
              <a:t> when swap is called</a:t>
            </a:r>
          </a:p>
          <a:p>
            <a:pPr>
              <a:lnSpc>
                <a:spcPct val="90000"/>
              </a:lnSpc>
            </a:pPr>
            <a:r>
              <a:rPr lang="en-US" dirty="0"/>
              <a:t>Compiler </a:t>
            </a:r>
            <a:r>
              <a:rPr lang="en-US" dirty="0">
                <a:solidFill>
                  <a:schemeClr val="accent2"/>
                </a:solidFill>
              </a:rPr>
              <a:t>instantiates</a:t>
            </a:r>
            <a:r>
              <a:rPr lang="en-US" dirty="0"/>
              <a:t> the function template definition using type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template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&lt;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typename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T&gt; void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swap(T &amp;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lhs,T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&amp;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T temp = lhs;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lhs =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rhs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= temp;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main () {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= 3;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j = 7;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 swap (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i,j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 return 0;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95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Class Templates?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 smtClean="0"/>
              <a:t>Now, suppose that we would like to have a class </a:t>
            </a:r>
            <a:r>
              <a:rPr lang="en-CA" i="1" dirty="0" smtClean="0"/>
              <a:t>Array </a:t>
            </a:r>
            <a:r>
              <a:rPr lang="en-CA" dirty="0" smtClean="0"/>
              <a:t>that holds an array of anything that is given to it with any, but similar type, items</a:t>
            </a:r>
          </a:p>
          <a:p>
            <a:r>
              <a:rPr lang="en-CA" dirty="0" smtClean="0"/>
              <a:t>One way is to create a class with many attributes of different types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class Array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public: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Array(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size);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~Array();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private: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* values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_;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float *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values_;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double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* values_;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	…</a:t>
            </a:r>
            <a:endParaRPr lang="en-US" b="1" dirty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size_;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};</a:t>
            </a:r>
          </a:p>
          <a:p>
            <a:r>
              <a:rPr lang="en-US" dirty="0"/>
              <a:t>But again, this is not the right way!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95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Template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Basic Idea: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class that can have variable attribute types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Parameterized </a:t>
            </a:r>
            <a:r>
              <a:rPr lang="en-US" dirty="0"/>
              <a:t>type </a:t>
            </a:r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dirty="0"/>
              <a:t> must be specified in class template declaration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Both as a parameter, and where it’s used in the </a:t>
            </a:r>
            <a:r>
              <a:rPr lang="en-US" dirty="0" smtClean="0"/>
              <a:t>class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template &lt;</a:t>
            </a:r>
            <a:r>
              <a:rPr lang="en-US" sz="2000" b="1" dirty="0" err="1">
                <a:solidFill>
                  <a:srgbClr val="0000CC"/>
                </a:solidFill>
                <a:latin typeface="Courier New" pitchFamily="49" charset="0"/>
              </a:rPr>
              <a:t>typename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 T&gt;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class Array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public: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  Array(</a:t>
            </a:r>
            <a:r>
              <a:rPr lang="en-US" sz="2000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 size);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  ~Array();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private: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  T * values_;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 size_;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</a:rPr>
              <a:t>};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75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Creating Objects of Template Classes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When an instance is declared, must also explicitly specify the concrete type parameter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/>
              <a:t> vs.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string</a:t>
            </a:r>
            <a:r>
              <a:rPr lang="en-US" dirty="0"/>
              <a:t> in function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main()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previous function template example, </a:t>
            </a:r>
            <a:r>
              <a:rPr lang="en-US" u="sng" dirty="0"/>
              <a:t>didn’t</a:t>
            </a:r>
            <a:r>
              <a:rPr lang="en-US" dirty="0"/>
              <a:t> </a:t>
            </a:r>
            <a:r>
              <a:rPr lang="en-US" u="sng" dirty="0"/>
              <a:t>have to</a:t>
            </a:r>
            <a:r>
              <a:rPr lang="en-US" dirty="0"/>
              <a:t> say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swap&lt;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template &lt;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typename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T&gt;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class Array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public: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Array(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size);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~Array();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private: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T * values_;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size_;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};</a:t>
            </a:r>
            <a:endParaRPr lang="en-US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2971800"/>
            <a:ext cx="3079689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main()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Array&lt;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&gt; a(10);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Array&lt;string&gt; b(5);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231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Creating Objects of Template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What happens in the background?</a:t>
            </a:r>
          </a:p>
          <a:p>
            <a:pPr lvl="1"/>
            <a:r>
              <a:rPr lang="en-CA" dirty="0"/>
              <a:t>compiler creates a new class with the given template argument. </a:t>
            </a:r>
            <a:r>
              <a:rPr lang="en-CA" dirty="0" smtClean="0"/>
              <a:t>In the previous case we have two classes: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00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b="1" dirty="0" smtClean="0">
                <a:solidFill>
                  <a:srgbClr val="0000CC"/>
                </a:solidFill>
                <a:latin typeface="Courier New" pitchFamily="49" charset="0"/>
              </a:rPr>
              <a:t>class </a:t>
            </a:r>
            <a:r>
              <a:rPr lang="en-US" sz="1900" b="1" dirty="0">
                <a:solidFill>
                  <a:srgbClr val="0000CC"/>
                </a:solidFill>
                <a:latin typeface="Courier New" pitchFamily="49" charset="0"/>
              </a:rPr>
              <a:t>Array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b="1" dirty="0">
                <a:solidFill>
                  <a:srgbClr val="0000CC"/>
                </a:solidFill>
                <a:latin typeface="Courier New" pitchFamily="49" charset="0"/>
              </a:rPr>
              <a:t>public: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b="1" dirty="0">
                <a:solidFill>
                  <a:srgbClr val="0000CC"/>
                </a:solidFill>
                <a:latin typeface="Courier New" pitchFamily="49" charset="0"/>
              </a:rPr>
              <a:t>  Array(</a:t>
            </a:r>
            <a:r>
              <a:rPr lang="en-US" sz="1900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9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900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900" b="1" dirty="0">
                <a:solidFill>
                  <a:srgbClr val="0000CC"/>
                </a:solidFill>
                <a:latin typeface="Courier New" pitchFamily="49" charset="0"/>
              </a:rPr>
              <a:t> size);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b="1" dirty="0">
                <a:solidFill>
                  <a:srgbClr val="0000CC"/>
                </a:solidFill>
                <a:latin typeface="Courier New" pitchFamily="49" charset="0"/>
              </a:rPr>
              <a:t>  ~Array();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b="1" dirty="0">
                <a:solidFill>
                  <a:srgbClr val="0000CC"/>
                </a:solidFill>
                <a:latin typeface="Courier New" pitchFamily="49" charset="0"/>
              </a:rPr>
              <a:t>private: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sz="1900" b="1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9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900" b="1" dirty="0">
                <a:solidFill>
                  <a:srgbClr val="0000CC"/>
                </a:solidFill>
                <a:latin typeface="Courier New" pitchFamily="49" charset="0"/>
              </a:rPr>
              <a:t>* values_;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sz="1900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9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900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900" b="1" dirty="0">
                <a:solidFill>
                  <a:srgbClr val="0000CC"/>
                </a:solidFill>
                <a:latin typeface="Courier New" pitchFamily="49" charset="0"/>
              </a:rPr>
              <a:t> size_;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b="1" dirty="0">
                <a:solidFill>
                  <a:srgbClr val="0000CC"/>
                </a:solidFill>
                <a:latin typeface="Courier New" pitchFamily="49" charset="0"/>
              </a:rPr>
              <a:t>};</a:t>
            </a:r>
          </a:p>
          <a:p>
            <a:pPr lvl="1"/>
            <a:endParaRPr lang="en-C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00600" y="3429000"/>
            <a:ext cx="4191000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class Array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public: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Array(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size);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~Array();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private: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</a:rPr>
              <a:t>string * 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values_;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 size_;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};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48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1036</Words>
  <Application>Microsoft Office PowerPoint</Application>
  <PresentationFormat>On-screen Show (4:3)</PresentationFormat>
  <Paragraphs>226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Templates</vt:lpstr>
      <vt:lpstr>Why Templates?</vt:lpstr>
      <vt:lpstr>Template Functions</vt:lpstr>
      <vt:lpstr>Function Templates</vt:lpstr>
      <vt:lpstr>Function Templates</vt:lpstr>
      <vt:lpstr>Why Class Templates?</vt:lpstr>
      <vt:lpstr>Template Class</vt:lpstr>
      <vt:lpstr>Creating Objects of Template Classes</vt:lpstr>
      <vt:lpstr>Creating Objects of Template Classes</vt:lpstr>
      <vt:lpstr>Template Classes with Template Functions</vt:lpstr>
      <vt:lpstr>Template Classes with Template Functions: Implementing</vt:lpstr>
      <vt:lpstr>Notes on Templates</vt:lpstr>
      <vt:lpstr>Template Functions as Class Members</vt:lpstr>
      <vt:lpstr>Partial Specialization</vt:lpstr>
      <vt:lpstr>Template and static</vt:lpstr>
      <vt:lpstr>Template and static</vt:lpstr>
      <vt:lpstr>PowerPoint Presentation</vt:lpstr>
      <vt:lpstr>PowerPoint Presentation</vt:lpstr>
      <vt:lpstr>Templates and Inheritance</vt:lpstr>
      <vt:lpstr>Template Member functions</vt:lpstr>
      <vt:lpstr>Templates and Virtual keyword</vt:lpstr>
      <vt:lpstr>Virtual Template member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MGT</dc:creator>
  <cp:lastModifiedBy>Amir</cp:lastModifiedBy>
  <cp:revision>37</cp:revision>
  <dcterms:created xsi:type="dcterms:W3CDTF">2012-11-28T17:46:56Z</dcterms:created>
  <dcterms:modified xsi:type="dcterms:W3CDTF">2013-10-31T18:38:02Z</dcterms:modified>
</cp:coreProperties>
</file>